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30276800"/>
  <p:notesSz cx="6797675" cy="9872663"/>
  <p:defaultTextStyle>
    <a:defPPr>
      <a:defRPr lang="en-US"/>
    </a:defPPr>
    <a:lvl1pPr marL="0" algn="l" defTabSz="417624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24" algn="l" defTabSz="417624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248" algn="l" defTabSz="417624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372" algn="l" defTabSz="417624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495" algn="l" defTabSz="417624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619" algn="l" defTabSz="417624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8743" algn="l" defTabSz="417624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6867" algn="l" defTabSz="417624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4991" algn="l" defTabSz="417624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489FF"/>
    <a:srgbClr val="C083F4"/>
    <a:srgbClr val="800000"/>
    <a:srgbClr val="ABC1C5"/>
    <a:srgbClr val="B0BAC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2399" autoAdjust="0"/>
  </p:normalViewPr>
  <p:slideViewPr>
    <p:cSldViewPr>
      <p:cViewPr>
        <p:scale>
          <a:sx n="33" d="100"/>
          <a:sy n="33" d="100"/>
        </p:scale>
        <p:origin x="-88" y="440"/>
      </p:cViewPr>
      <p:guideLst>
        <p:guide orient="horz" pos="9536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7B7FB-602B-7549-BCB8-1F8C32340094}" type="datetimeFigureOut">
              <a:rPr lang="en-US" smtClean="0"/>
              <a:pPr/>
              <a:t>10/3/12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288" y="739775"/>
            <a:ext cx="62611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092A9-63DB-4A42-BC43-23689A318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739775"/>
            <a:ext cx="626110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092A9-63DB-4A42-BC43-23689A3183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1" y="9405434"/>
            <a:ext cx="43525440" cy="6489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7156854"/>
            <a:ext cx="35844481" cy="77374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620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474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808392" y="5354508"/>
            <a:ext cx="53935628" cy="1140496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83723" y="5354508"/>
            <a:ext cx="160971233" cy="1140496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950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799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19455651"/>
            <a:ext cx="43525440" cy="601330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2832602"/>
            <a:ext cx="43525440" cy="662304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2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24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37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49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6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74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86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9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045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3723" y="31187911"/>
            <a:ext cx="107453433" cy="8821622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90593" y="31187911"/>
            <a:ext cx="107453427" cy="8821622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959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212477"/>
            <a:ext cx="46085761" cy="50461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6777240"/>
            <a:ext cx="22625053" cy="2824431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24" indent="0">
              <a:buNone/>
              <a:defRPr sz="9100" b="1"/>
            </a:lvl2pPr>
            <a:lvl3pPr marL="4176248" indent="0">
              <a:buNone/>
              <a:defRPr sz="8200" b="1"/>
            </a:lvl3pPr>
            <a:lvl4pPr marL="6264372" indent="0">
              <a:buNone/>
              <a:defRPr sz="7300" b="1"/>
            </a:lvl4pPr>
            <a:lvl5pPr marL="8352495" indent="0">
              <a:buNone/>
              <a:defRPr sz="7300" b="1"/>
            </a:lvl5pPr>
            <a:lvl6pPr marL="10440619" indent="0">
              <a:buNone/>
              <a:defRPr sz="7300" b="1"/>
            </a:lvl6pPr>
            <a:lvl7pPr marL="12528743" indent="0">
              <a:buNone/>
              <a:defRPr sz="7300" b="1"/>
            </a:lvl7pPr>
            <a:lvl8pPr marL="14616867" indent="0">
              <a:buNone/>
              <a:defRPr sz="7300" b="1"/>
            </a:lvl8pPr>
            <a:lvl9pPr marL="16704991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9601671"/>
            <a:ext cx="22625053" cy="1744420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6777240"/>
            <a:ext cx="22633940" cy="2824431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24" indent="0">
              <a:buNone/>
              <a:defRPr sz="9100" b="1"/>
            </a:lvl2pPr>
            <a:lvl3pPr marL="4176248" indent="0">
              <a:buNone/>
              <a:defRPr sz="8200" b="1"/>
            </a:lvl3pPr>
            <a:lvl4pPr marL="6264372" indent="0">
              <a:buNone/>
              <a:defRPr sz="7300" b="1"/>
            </a:lvl4pPr>
            <a:lvl5pPr marL="8352495" indent="0">
              <a:buNone/>
              <a:defRPr sz="7300" b="1"/>
            </a:lvl5pPr>
            <a:lvl6pPr marL="10440619" indent="0">
              <a:buNone/>
              <a:defRPr sz="7300" b="1"/>
            </a:lvl6pPr>
            <a:lvl7pPr marL="12528743" indent="0">
              <a:buNone/>
              <a:defRPr sz="7300" b="1"/>
            </a:lvl7pPr>
            <a:lvl8pPr marL="14616867" indent="0">
              <a:buNone/>
              <a:defRPr sz="7300" b="1"/>
            </a:lvl8pPr>
            <a:lvl9pPr marL="16704991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9601671"/>
            <a:ext cx="22633940" cy="17444205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048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85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786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2" y="1205465"/>
            <a:ext cx="16846553" cy="513023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1" y="1205467"/>
            <a:ext cx="28625800" cy="2584041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2" y="6335703"/>
            <a:ext cx="16846553" cy="20710174"/>
          </a:xfrm>
        </p:spPr>
        <p:txBody>
          <a:bodyPr/>
          <a:lstStyle>
            <a:lvl1pPr marL="0" indent="0">
              <a:buNone/>
              <a:defRPr sz="6400"/>
            </a:lvl1pPr>
            <a:lvl2pPr marL="2088124" indent="0">
              <a:buNone/>
              <a:defRPr sz="5500"/>
            </a:lvl2pPr>
            <a:lvl3pPr marL="4176248" indent="0">
              <a:buNone/>
              <a:defRPr sz="4600"/>
            </a:lvl3pPr>
            <a:lvl4pPr marL="6264372" indent="0">
              <a:buNone/>
              <a:defRPr sz="4100"/>
            </a:lvl4pPr>
            <a:lvl5pPr marL="8352495" indent="0">
              <a:buNone/>
              <a:defRPr sz="4100"/>
            </a:lvl5pPr>
            <a:lvl6pPr marL="10440619" indent="0">
              <a:buNone/>
              <a:defRPr sz="4100"/>
            </a:lvl6pPr>
            <a:lvl7pPr marL="12528743" indent="0">
              <a:buNone/>
              <a:defRPr sz="4100"/>
            </a:lvl7pPr>
            <a:lvl8pPr marL="14616867" indent="0">
              <a:buNone/>
              <a:defRPr sz="4100"/>
            </a:lvl8pPr>
            <a:lvl9pPr marL="16704991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488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21193761"/>
            <a:ext cx="30723840" cy="250204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2705288"/>
            <a:ext cx="30723840" cy="18166080"/>
          </a:xfrm>
        </p:spPr>
        <p:txBody>
          <a:bodyPr/>
          <a:lstStyle>
            <a:lvl1pPr marL="0" indent="0">
              <a:buNone/>
              <a:defRPr sz="14600"/>
            </a:lvl1pPr>
            <a:lvl2pPr marL="2088124" indent="0">
              <a:buNone/>
              <a:defRPr sz="12800"/>
            </a:lvl2pPr>
            <a:lvl3pPr marL="4176248" indent="0">
              <a:buNone/>
              <a:defRPr sz="11000"/>
            </a:lvl3pPr>
            <a:lvl4pPr marL="6264372" indent="0">
              <a:buNone/>
              <a:defRPr sz="9100"/>
            </a:lvl4pPr>
            <a:lvl5pPr marL="8352495" indent="0">
              <a:buNone/>
              <a:defRPr sz="9100"/>
            </a:lvl5pPr>
            <a:lvl6pPr marL="10440619" indent="0">
              <a:buNone/>
              <a:defRPr sz="9100"/>
            </a:lvl6pPr>
            <a:lvl7pPr marL="12528743" indent="0">
              <a:buNone/>
              <a:defRPr sz="9100"/>
            </a:lvl7pPr>
            <a:lvl8pPr marL="14616867" indent="0">
              <a:buNone/>
              <a:defRPr sz="9100"/>
            </a:lvl8pPr>
            <a:lvl9pPr marL="16704991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23695804"/>
            <a:ext cx="30723840" cy="3553317"/>
          </a:xfrm>
        </p:spPr>
        <p:txBody>
          <a:bodyPr/>
          <a:lstStyle>
            <a:lvl1pPr marL="0" indent="0">
              <a:buNone/>
              <a:defRPr sz="6400"/>
            </a:lvl1pPr>
            <a:lvl2pPr marL="2088124" indent="0">
              <a:buNone/>
              <a:defRPr sz="5500"/>
            </a:lvl2pPr>
            <a:lvl3pPr marL="4176248" indent="0">
              <a:buNone/>
              <a:defRPr sz="4600"/>
            </a:lvl3pPr>
            <a:lvl4pPr marL="6264372" indent="0">
              <a:buNone/>
              <a:defRPr sz="4100"/>
            </a:lvl4pPr>
            <a:lvl5pPr marL="8352495" indent="0">
              <a:buNone/>
              <a:defRPr sz="4100"/>
            </a:lvl5pPr>
            <a:lvl6pPr marL="10440619" indent="0">
              <a:buNone/>
              <a:defRPr sz="4100"/>
            </a:lvl6pPr>
            <a:lvl7pPr marL="12528743" indent="0">
              <a:buNone/>
              <a:defRPr sz="4100"/>
            </a:lvl7pPr>
            <a:lvl8pPr marL="14616867" indent="0">
              <a:buNone/>
              <a:defRPr sz="4100"/>
            </a:lvl8pPr>
            <a:lvl9pPr marL="16704991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14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212477"/>
            <a:ext cx="46085761" cy="5046133"/>
          </a:xfrm>
          <a:prstGeom prst="rect">
            <a:avLst/>
          </a:prstGeom>
        </p:spPr>
        <p:txBody>
          <a:bodyPr vert="horz" lIns="417625" tIns="208812" rIns="417625" bIns="2088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064590"/>
            <a:ext cx="46085761" cy="19981289"/>
          </a:xfrm>
          <a:prstGeom prst="rect">
            <a:avLst/>
          </a:prstGeom>
        </p:spPr>
        <p:txBody>
          <a:bodyPr vert="horz" lIns="417625" tIns="208812" rIns="417625" bIns="2088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28062111"/>
            <a:ext cx="11948160" cy="1611959"/>
          </a:xfrm>
          <a:prstGeom prst="rect">
            <a:avLst/>
          </a:prstGeom>
        </p:spPr>
        <p:txBody>
          <a:bodyPr vert="horz" lIns="417625" tIns="208812" rIns="417625" bIns="20881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55C2-72BB-468C-9478-6FF4DE2F7058}" type="datetimeFigureOut">
              <a:rPr lang="en-GB" smtClean="0"/>
              <a:pPr/>
              <a:t>10/3/12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1" y="28062111"/>
            <a:ext cx="16215360" cy="1611959"/>
          </a:xfrm>
          <a:prstGeom prst="rect">
            <a:avLst/>
          </a:prstGeom>
        </p:spPr>
        <p:txBody>
          <a:bodyPr vert="horz" lIns="417625" tIns="208812" rIns="417625" bIns="20881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28062111"/>
            <a:ext cx="11948160" cy="1611959"/>
          </a:xfrm>
          <a:prstGeom prst="rect">
            <a:avLst/>
          </a:prstGeom>
        </p:spPr>
        <p:txBody>
          <a:bodyPr vert="horz" lIns="417625" tIns="208812" rIns="417625" bIns="20881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B775-1E9F-41A9-AEE3-25FC8DE357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101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248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93" indent="-1566093" algn="l" defTabSz="4176248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01" indent="-1305077" algn="l" defTabSz="4176248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310" indent="-1044062" algn="l" defTabSz="4176248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433" indent="-1044062" algn="l" defTabSz="4176248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557" indent="-1044062" algn="l" defTabSz="4176248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681" indent="-1044062" algn="l" defTabSz="417624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805" indent="-1044062" algn="l" defTabSz="417624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929" indent="-1044062" algn="l" defTabSz="417624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053" indent="-1044062" algn="l" defTabSz="417624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24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24" algn="l" defTabSz="417624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248" algn="l" defTabSz="417624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372" algn="l" defTabSz="417624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495" algn="l" defTabSz="417624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619" algn="l" defTabSz="417624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743" algn="l" defTabSz="417624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867" algn="l" defTabSz="417624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991" algn="l" defTabSz="417624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20" Type="http://schemas.openxmlformats.org/officeDocument/2006/relationships/image" Target="../media/image18.png"/><Relationship Id="rId21" Type="http://schemas.openxmlformats.org/officeDocument/2006/relationships/image" Target="../media/image19.pdf"/><Relationship Id="rId22" Type="http://schemas.openxmlformats.org/officeDocument/2006/relationships/image" Target="../media/image20.png"/><Relationship Id="rId23" Type="http://schemas.openxmlformats.org/officeDocument/2006/relationships/image" Target="../media/image21.pdf"/><Relationship Id="rId24" Type="http://schemas.openxmlformats.org/officeDocument/2006/relationships/image" Target="../media/image22.pn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pdf"/><Relationship Id="rId15" Type="http://schemas.openxmlformats.org/officeDocument/2006/relationships/image" Target="../media/image13.png"/><Relationship Id="rId16" Type="http://schemas.openxmlformats.org/officeDocument/2006/relationships/image" Target="../media/image14.jpeg"/><Relationship Id="rId17" Type="http://schemas.openxmlformats.org/officeDocument/2006/relationships/image" Target="../media/image15.pdf"/><Relationship Id="rId18" Type="http://schemas.openxmlformats.org/officeDocument/2006/relationships/image" Target="../media/image16.png"/><Relationship Id="rId19" Type="http://schemas.openxmlformats.org/officeDocument/2006/relationships/image" Target="../media/image17.pd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Relationship Id="rId4" Type="http://schemas.openxmlformats.org/officeDocument/2006/relationships/image" Target="../media/image2.w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ABC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54143" y="19253200"/>
            <a:ext cx="49698116" cy="10136560"/>
            <a:chOff x="594791" y="19386872"/>
            <a:chExt cx="41581046" cy="8856984"/>
          </a:xfrm>
        </p:grpSpPr>
        <p:sp>
          <p:nvSpPr>
            <p:cNvPr id="8" name="Rectangle 7"/>
            <p:cNvSpPr/>
            <p:nvPr/>
          </p:nvSpPr>
          <p:spPr>
            <a:xfrm>
              <a:off x="627221" y="19386872"/>
              <a:ext cx="41548616" cy="8856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872" y="19386872"/>
              <a:ext cx="912997" cy="8856984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791" y="19386872"/>
              <a:ext cx="772525" cy="885698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sz="4800" b="1" dirty="0" smtClean="0">
                  <a:solidFill>
                    <a:schemeClr val="bg1"/>
                  </a:solidFill>
                  <a:cs typeface="Arial" pitchFamily="34" charset="0"/>
                </a:rPr>
                <a:t>Results</a:t>
              </a:r>
              <a:endParaRPr lang="en-GB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53589" y="592784"/>
            <a:ext cx="49699331" cy="3649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27508200" y="4546600"/>
            <a:ext cx="22987731" cy="5867400"/>
            <a:chOff x="26316388" y="5895670"/>
            <a:chExt cx="15960967" cy="5867400"/>
          </a:xfrm>
        </p:grpSpPr>
        <p:sp>
          <p:nvSpPr>
            <p:cNvPr id="6" name="Rectangle 5"/>
            <p:cNvSpPr/>
            <p:nvPr/>
          </p:nvSpPr>
          <p:spPr>
            <a:xfrm>
              <a:off x="26316388" y="6049790"/>
              <a:ext cx="15905497" cy="571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316388" y="6049790"/>
              <a:ext cx="15905497" cy="720000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32063" y="5895670"/>
              <a:ext cx="159452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cs typeface="Arial" pitchFamily="34" charset="0"/>
                </a:rPr>
                <a:t>Conclusion</a:t>
              </a:r>
              <a:endParaRPr lang="en-GB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10840" y="11023600"/>
            <a:ext cx="49602941" cy="7416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66261" y="11023600"/>
            <a:ext cx="1089984" cy="7416824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908" y="11099800"/>
            <a:ext cx="923330" cy="74168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cs typeface="Arial" pitchFamily="34" charset="0"/>
              </a:rPr>
              <a:t>Methods</a:t>
            </a:r>
            <a:endParaRPr lang="en-GB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7480455" y="11023600"/>
            <a:ext cx="1170745" cy="7416824"/>
            <a:chOff x="18051462" y="11023600"/>
            <a:chExt cx="978742" cy="7416824"/>
          </a:xfrm>
        </p:grpSpPr>
        <p:sp>
          <p:nvSpPr>
            <p:cNvPr id="14" name="Rectangle 13"/>
            <p:cNvSpPr/>
            <p:nvPr/>
          </p:nvSpPr>
          <p:spPr>
            <a:xfrm>
              <a:off x="18079258" y="11023600"/>
              <a:ext cx="950946" cy="7416824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051462" y="11023600"/>
              <a:ext cx="771903" cy="74168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sz="4800" b="1" dirty="0" smtClean="0">
                  <a:solidFill>
                    <a:schemeClr val="bg1"/>
                  </a:solidFill>
                  <a:cs typeface="Arial" pitchFamily="34" charset="0"/>
                </a:rPr>
                <a:t>Samples</a:t>
              </a:r>
              <a:endParaRPr lang="en-GB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043600" y="3479800"/>
            <a:ext cx="6116120" cy="4095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929799" y="812800"/>
            <a:ext cx="2192083" cy="21336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47754" y="808807"/>
            <a:ext cx="46048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rgbClr val="800000"/>
                </a:solidFill>
                <a:cs typeface="Arial" pitchFamily="34" charset="0"/>
              </a:rPr>
              <a:t>Characterization of large size co-extruded Al-Ni </a:t>
            </a:r>
            <a:r>
              <a:rPr lang="en-GB" sz="8800" b="1" dirty="0" smtClean="0">
                <a:solidFill>
                  <a:srgbClr val="800000"/>
                </a:solidFill>
                <a:cs typeface="Arial" pitchFamily="34" charset="0"/>
              </a:rPr>
              <a:t>stabilized </a:t>
            </a:r>
            <a:r>
              <a:rPr lang="en-GB" sz="8800" b="1" dirty="0" err="1">
                <a:solidFill>
                  <a:srgbClr val="800000"/>
                </a:solidFill>
                <a:cs typeface="Arial" pitchFamily="34" charset="0"/>
              </a:rPr>
              <a:t>Nb</a:t>
            </a:r>
            <a:r>
              <a:rPr lang="en-GB" sz="8800" b="1" dirty="0">
                <a:solidFill>
                  <a:srgbClr val="800000"/>
                </a:solidFill>
                <a:cs typeface="Arial" pitchFamily="34" charset="0"/>
              </a:rPr>
              <a:t>-Ti</a:t>
            </a:r>
            <a:r>
              <a:rPr lang="en-GB" sz="8800" b="1" dirty="0" smtClean="0">
                <a:solidFill>
                  <a:srgbClr val="800000"/>
                </a:solidFill>
                <a:cs typeface="Arial" pitchFamily="34" charset="0"/>
              </a:rPr>
              <a:t> superconducting cable</a:t>
            </a:r>
            <a:endParaRPr lang="en-GB" sz="8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753589" y="4611128"/>
            <a:ext cx="25916411" cy="5802873"/>
            <a:chOff x="627220" y="5489328"/>
            <a:chExt cx="24698746" cy="5574273"/>
          </a:xfrm>
        </p:grpSpPr>
        <p:sp>
          <p:nvSpPr>
            <p:cNvPr id="5" name="Rectangle 4"/>
            <p:cNvSpPr/>
            <p:nvPr/>
          </p:nvSpPr>
          <p:spPr>
            <a:xfrm>
              <a:off x="627221" y="5590993"/>
              <a:ext cx="24698744" cy="5472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222" y="5590993"/>
              <a:ext cx="24698744" cy="720000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7221" y="8531413"/>
              <a:ext cx="24698745" cy="720000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7221" y="8400091"/>
              <a:ext cx="24690327" cy="88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cs typeface="Arial" pitchFamily="34" charset="0"/>
                </a:rPr>
                <a:t>Objectives</a:t>
              </a:r>
              <a:endParaRPr lang="en-GB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220" y="5489328"/>
              <a:ext cx="24690327" cy="88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cs typeface="Arial" pitchFamily="34" charset="0"/>
                </a:rPr>
                <a:t>Background</a:t>
              </a:r>
              <a:endParaRPr lang="en-GB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296315" y="2045718"/>
            <a:ext cx="40375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i="1" dirty="0"/>
              <a:t>Stefanie </a:t>
            </a:r>
            <a:r>
              <a:rPr lang="en-GB" sz="5400" i="1" dirty="0" smtClean="0"/>
              <a:t>Langeslag</a:t>
            </a:r>
            <a:r>
              <a:rPr lang="en-GB" sz="5400" i="1" baseline="30000" dirty="0" smtClean="0"/>
              <a:t>1,2</a:t>
            </a:r>
            <a:r>
              <a:rPr lang="en-GB" sz="5400" i="1" dirty="0" smtClean="0"/>
              <a:t>, </a:t>
            </a:r>
            <a:r>
              <a:rPr lang="en-GB" sz="5400" i="1" dirty="0"/>
              <a:t>Benoit Cure</a:t>
            </a:r>
            <a:r>
              <a:rPr lang="en-GB" sz="5400" i="1" baseline="30000" dirty="0"/>
              <a:t>1</a:t>
            </a:r>
            <a:r>
              <a:rPr lang="en-GB" sz="5400" i="1" dirty="0"/>
              <a:t>, Stefano </a:t>
            </a:r>
            <a:r>
              <a:rPr lang="en-GB" sz="5400" i="1" dirty="0" smtClean="0"/>
              <a:t>Sgobba</a:t>
            </a:r>
            <a:r>
              <a:rPr lang="en-GB" sz="5400" i="1" baseline="30000" dirty="0" smtClean="0"/>
              <a:t>1</a:t>
            </a:r>
            <a:r>
              <a:rPr lang="en-GB" sz="5400" i="1" dirty="0" smtClean="0"/>
              <a:t>, </a:t>
            </a:r>
            <a:r>
              <a:rPr lang="en-GB" sz="5400" i="1" dirty="0"/>
              <a:t>Alexey Dudarev</a:t>
            </a:r>
            <a:r>
              <a:rPr lang="en-GB" sz="5400" i="1" baseline="30000" dirty="0"/>
              <a:t>1</a:t>
            </a:r>
            <a:r>
              <a:rPr lang="en-GB" sz="5400" i="1" dirty="0"/>
              <a:t>, Herman ten </a:t>
            </a:r>
            <a:r>
              <a:rPr lang="en-GB" sz="5400" i="1" dirty="0" smtClean="0"/>
              <a:t>Kate</a:t>
            </a:r>
            <a:r>
              <a:rPr lang="en-GB" sz="5400" i="1" baseline="30000" dirty="0" smtClean="0"/>
              <a:t>1,2</a:t>
            </a:r>
            <a:endParaRPr lang="en-GB" sz="5400" dirty="0"/>
          </a:p>
        </p:txBody>
      </p:sp>
      <p:sp>
        <p:nvSpPr>
          <p:cNvPr id="41" name="TextBox 40"/>
          <p:cNvSpPr txBox="1"/>
          <p:nvPr/>
        </p:nvSpPr>
        <p:spPr>
          <a:xfrm>
            <a:off x="1247754" y="2974272"/>
            <a:ext cx="40445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AutoNum type="arabicPeriod"/>
            </a:pPr>
            <a:r>
              <a:rPr lang="en-GB" sz="3200" dirty="0" smtClean="0"/>
              <a:t>CERN</a:t>
            </a:r>
            <a:r>
              <a:rPr lang="en-GB" sz="3200" dirty="0"/>
              <a:t>, </a:t>
            </a:r>
            <a:r>
              <a:rPr lang="en-GB" sz="3200" dirty="0" smtClean="0"/>
              <a:t>CH-1211 </a:t>
            </a:r>
            <a:r>
              <a:rPr lang="en-GB" sz="3200" dirty="0"/>
              <a:t>Genève 23, </a:t>
            </a:r>
            <a:r>
              <a:rPr lang="en-GB" sz="3200" dirty="0" smtClean="0"/>
              <a:t>Switzerland </a:t>
            </a:r>
          </a:p>
          <a:p>
            <a:pPr marL="742950" lvl="0" indent="-742950">
              <a:buAutoNum type="arabicPeriod"/>
            </a:pPr>
            <a:r>
              <a:rPr lang="en-GB" sz="3200" dirty="0" smtClean="0"/>
              <a:t>University </a:t>
            </a:r>
            <a:r>
              <a:rPr lang="en-GB" sz="3200" dirty="0"/>
              <a:t>of </a:t>
            </a:r>
            <a:r>
              <a:rPr lang="en-GB" sz="3200" dirty="0" err="1"/>
              <a:t>Twente</a:t>
            </a:r>
            <a:r>
              <a:rPr lang="en-GB" sz="3200" dirty="0"/>
              <a:t>, </a:t>
            </a:r>
            <a:r>
              <a:rPr lang="en-GB" sz="3200" dirty="0" smtClean="0"/>
              <a:t>POB </a:t>
            </a:r>
            <a:r>
              <a:rPr lang="en-GB" sz="3200" dirty="0"/>
              <a:t>217, 7500 AE </a:t>
            </a:r>
            <a:r>
              <a:rPr lang="en-GB" sz="3200" dirty="0" err="1"/>
              <a:t>Enschede</a:t>
            </a:r>
            <a:r>
              <a:rPr lang="en-GB" sz="3200" dirty="0"/>
              <a:t>, The Netherlands</a:t>
            </a:r>
          </a:p>
          <a:p>
            <a:endParaRPr lang="en-GB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21058864" y="29671242"/>
            <a:ext cx="2936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Presented at the Applied Superconductivity Conference , 2012 Oct. 7 – 12, Portland, Oregon; Session: </a:t>
            </a:r>
            <a:r>
              <a:rPr lang="en-GB" sz="2800" dirty="0" err="1"/>
              <a:t>Nb</a:t>
            </a:r>
            <a:r>
              <a:rPr lang="en-GB" sz="2800" dirty="0"/>
              <a:t>-based Wires and Tapes </a:t>
            </a:r>
            <a:r>
              <a:rPr lang="en-GB" sz="2800" dirty="0" smtClean="0"/>
              <a:t>II; Program I.D. number: 2MPQ-10</a:t>
            </a:r>
            <a:endParaRPr lang="en-GB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1175434" y="5606450"/>
            <a:ext cx="23970566" cy="198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60"/>
              </a:lnSpc>
            </a:pPr>
            <a:r>
              <a:rPr lang="en-GB" sz="3000" dirty="0" smtClean="0">
                <a:effectLst/>
              </a:rPr>
              <a:t>Future detector magnet</a:t>
            </a:r>
            <a:r>
              <a:rPr lang="en-GB" sz="3000" dirty="0" smtClean="0"/>
              <a:t>s</a:t>
            </a:r>
            <a:r>
              <a:rPr lang="en-GB" sz="3000" dirty="0" smtClean="0">
                <a:effectLst/>
              </a:rPr>
              <a:t> call for the development of next generation large size Al stabilized </a:t>
            </a:r>
            <a:r>
              <a:rPr lang="en-GB" sz="3000" dirty="0" err="1" smtClean="0">
                <a:effectLst/>
              </a:rPr>
              <a:t>Nb</a:t>
            </a:r>
            <a:r>
              <a:rPr lang="en-GB" sz="3000" dirty="0" smtClean="0">
                <a:effectLst/>
              </a:rPr>
              <a:t>-Ti</a:t>
            </a:r>
            <a:r>
              <a:rPr lang="en-GB" sz="3000" dirty="0" smtClean="0">
                <a:effectLst/>
              </a:rPr>
              <a:t> </a:t>
            </a:r>
            <a:r>
              <a:rPr lang="en-GB" sz="3000" dirty="0" smtClean="0"/>
              <a:t>superconducting cables</a:t>
            </a:r>
            <a:r>
              <a:rPr lang="en-GB" sz="3000" dirty="0" smtClean="0">
                <a:effectLst/>
              </a:rPr>
              <a:t> </a:t>
            </a:r>
            <a:r>
              <a:rPr lang="en-GB" sz="3000" dirty="0" smtClean="0">
                <a:effectLst/>
              </a:rPr>
              <a:t>exhibiting high yield-strength for coping with the large stress in wide bore magnets with peak magnetic fields up to 6 T, while avoiding significant degradation in Residual </a:t>
            </a:r>
            <a:r>
              <a:rPr lang="en-GB" sz="3000" dirty="0" smtClean="0"/>
              <a:t>R</a:t>
            </a:r>
            <a:r>
              <a:rPr lang="en-GB" sz="3000" dirty="0" smtClean="0">
                <a:effectLst/>
              </a:rPr>
              <a:t>esistivity </a:t>
            </a:r>
            <a:r>
              <a:rPr lang="en-GB" sz="3000" dirty="0" smtClean="0"/>
              <a:t>R</a:t>
            </a:r>
            <a:r>
              <a:rPr lang="en-GB" sz="3000" dirty="0" smtClean="0">
                <a:effectLst/>
              </a:rPr>
              <a:t>atio (RRR). A precipitation type alloy obtained by dilute-alloying of </a:t>
            </a:r>
            <a:r>
              <a:rPr lang="en-GB" sz="3000" dirty="0" smtClean="0">
                <a:effectLst/>
              </a:rPr>
              <a:t>high-purity </a:t>
            </a:r>
            <a:r>
              <a:rPr lang="en-GB" sz="3000" dirty="0" smtClean="0">
                <a:effectLst/>
              </a:rPr>
              <a:t>Al with </a:t>
            </a:r>
            <a:r>
              <a:rPr lang="en-GB" sz="3000" dirty="0" smtClean="0"/>
              <a:t>a </a:t>
            </a:r>
            <a:r>
              <a:rPr lang="en-GB" sz="3000" dirty="0" smtClean="0"/>
              <a:t>Ni</a:t>
            </a:r>
            <a:r>
              <a:rPr lang="en-GB" sz="3000" dirty="0" smtClean="0">
                <a:effectLst/>
              </a:rPr>
              <a:t> additive, can feature</a:t>
            </a:r>
            <a:r>
              <a:rPr lang="en-GB" sz="3000" dirty="0" smtClean="0">
                <a:effectLst/>
              </a:rPr>
              <a:t> a yield</a:t>
            </a:r>
            <a:r>
              <a:rPr lang="en-GB" sz="3000" dirty="0" smtClean="0"/>
              <a:t> </a:t>
            </a:r>
            <a:r>
              <a:rPr lang="en-GB" sz="3000" dirty="0" smtClean="0">
                <a:effectLst/>
              </a:rPr>
              <a:t>strength </a:t>
            </a:r>
            <a:r>
              <a:rPr lang="en-GB" sz="3000" dirty="0" smtClean="0">
                <a:effectLst/>
              </a:rPr>
              <a:t>up to 110 </a:t>
            </a:r>
            <a:r>
              <a:rPr lang="en-GB" sz="3000" dirty="0" err="1" smtClean="0">
                <a:effectLst/>
              </a:rPr>
              <a:t>MPa</a:t>
            </a:r>
            <a:r>
              <a:rPr lang="en-GB" sz="3000" dirty="0" smtClean="0">
                <a:effectLst/>
              </a:rPr>
              <a:t> at 4.2 K</a:t>
            </a:r>
            <a:r>
              <a:rPr lang="en-GB" sz="3000" dirty="0" smtClean="0"/>
              <a:t> when used as stabilizer material for small cross-sectional conductors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35661600" y="11938000"/>
            <a:ext cx="6660543" cy="2451735"/>
            <a:chOff x="27184295" y="12014200"/>
            <a:chExt cx="5568210" cy="2451735"/>
          </a:xfrm>
        </p:grpSpPr>
        <p:pic>
          <p:nvPicPr>
            <p:cNvPr id="35" name="Picture 34" descr="AlNi+30_200x_p8(bulk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84295" y="12014200"/>
              <a:ext cx="2737643" cy="2451735"/>
            </a:xfrm>
            <a:prstGeom prst="rect">
              <a:avLst/>
            </a:prstGeom>
          </p:spPr>
        </p:pic>
        <p:pic>
          <p:nvPicPr>
            <p:cNvPr id="36" name="Picture 35" descr="AlNi+30_200x_p7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14862" y="12014200"/>
              <a:ext cx="2737643" cy="2451735"/>
            </a:xfrm>
            <a:prstGeom prst="rect">
              <a:avLst/>
            </a:prstGeom>
          </p:spPr>
        </p:pic>
      </p:grpSp>
      <p:cxnSp>
        <p:nvCxnSpPr>
          <p:cNvPr id="65" name="Straight Connector 64"/>
          <p:cNvCxnSpPr/>
          <p:nvPr/>
        </p:nvCxnSpPr>
        <p:spPr>
          <a:xfrm rot="5400000">
            <a:off x="10552749" y="14794550"/>
            <a:ext cx="6934200" cy="1900"/>
          </a:xfrm>
          <a:prstGeom prst="line">
            <a:avLst/>
          </a:prstGeom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31738250" y="14794550"/>
            <a:ext cx="6934200" cy="1900"/>
          </a:xfrm>
          <a:prstGeom prst="line">
            <a:avLst/>
          </a:prstGeom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9794200" y="10871200"/>
            <a:ext cx="391938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Dimensions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204400" y="10871200"/>
            <a:ext cx="15221779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Extraction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07253" y="10871200"/>
            <a:ext cx="8112206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Large size Co-Extrusion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24791435" y="24472744"/>
            <a:ext cx="8915400" cy="1900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Picture 81" descr="IMG00356-20120511-1700.jpg"/>
          <p:cNvPicPr>
            <a:picLocks noChangeAspect="1"/>
          </p:cNvPicPr>
          <p:nvPr/>
        </p:nvPicPr>
        <p:blipFill>
          <a:blip r:embed="rId7"/>
          <a:srcRect l="16143" t="21312" r="17338" b="33640"/>
          <a:stretch>
            <a:fillRect/>
          </a:stretch>
        </p:blipFill>
        <p:spPr>
          <a:xfrm>
            <a:off x="29168194" y="15443200"/>
            <a:ext cx="5579006" cy="2743200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2286000" y="11938000"/>
            <a:ext cx="525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An experimental extrusion is set-up at </a:t>
            </a:r>
            <a:r>
              <a:rPr lang="en-US" sz="2600" dirty="0" err="1" smtClean="0"/>
              <a:t>Nexans</a:t>
            </a:r>
            <a:r>
              <a:rPr lang="en-US" sz="2600" dirty="0" smtClean="0"/>
              <a:t>, </a:t>
            </a:r>
            <a:r>
              <a:rPr lang="en-US" sz="2600" dirty="0" err="1" smtClean="0"/>
              <a:t>Cortaillod</a:t>
            </a:r>
            <a:r>
              <a:rPr lang="en-US" sz="2600" dirty="0" smtClean="0"/>
              <a:t> (CH), </a:t>
            </a:r>
            <a:r>
              <a:rPr lang="en-US" sz="2600" dirty="0" smtClean="0"/>
              <a:t>using the extrusion die of the ATLAS barrel </a:t>
            </a:r>
            <a:r>
              <a:rPr lang="en-US" sz="2600" dirty="0" err="1" smtClean="0"/>
              <a:t>toroid</a:t>
            </a:r>
            <a:r>
              <a:rPr lang="en-US" sz="2600" dirty="0" smtClean="0"/>
              <a:t> conductor.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86000" y="14147800"/>
            <a:ext cx="53339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Billets of Al-0.1wt%Ni and 5N-grade high-purity Al are used for the billet on billet continuous extrusion process.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A record </a:t>
            </a:r>
            <a:r>
              <a:rPr lang="en-US" sz="2600" dirty="0" smtClean="0"/>
              <a:t>size Al-Ni with </a:t>
            </a:r>
            <a:r>
              <a:rPr lang="en-US" sz="2600" dirty="0" smtClean="0"/>
              <a:t>40-strand </a:t>
            </a:r>
            <a:r>
              <a:rPr lang="en-US" sz="2600" dirty="0" smtClean="0"/>
              <a:t>cable co-</a:t>
            </a:r>
            <a:r>
              <a:rPr lang="en-US" sz="2600" dirty="0" smtClean="0"/>
              <a:t>extrusion of 57 </a:t>
            </a:r>
            <a:r>
              <a:rPr lang="en-US" sz="2600" dirty="0" err="1" smtClean="0"/>
              <a:t>x</a:t>
            </a:r>
            <a:r>
              <a:rPr lang="en-US" sz="2600" dirty="0" smtClean="0"/>
              <a:t> 12 </a:t>
            </a:r>
            <a:r>
              <a:rPr lang="en-US" sz="2600" dirty="0" smtClean="0"/>
              <a:t>mm</a:t>
            </a:r>
            <a:r>
              <a:rPr lang="en-US" sz="2600" baseline="30000" dirty="0" smtClean="0"/>
              <a:t>2 </a:t>
            </a:r>
            <a:r>
              <a:rPr lang="en-US" sz="2600" dirty="0" smtClean="0"/>
              <a:t>is</a:t>
            </a:r>
            <a:r>
              <a:rPr lang="en-US" sz="2600" dirty="0" smtClean="0"/>
              <a:t> realized.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endParaRPr lang="en-US" sz="1400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16728994" y="10947400"/>
            <a:ext cx="8112206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Experimental Procedures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202400" y="11938000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Work hardening is applied with use of actively driven rollers in one direction, the short transverse. A maximum thickness </a:t>
            </a:r>
            <a:r>
              <a:rPr lang="en-US" sz="2600" dirty="0" smtClean="0"/>
              <a:t>reduction of 30%</a:t>
            </a:r>
            <a:r>
              <a:rPr lang="en-US" sz="2600" dirty="0" smtClean="0"/>
              <a:t> </a:t>
            </a:r>
            <a:r>
              <a:rPr lang="en-US" sz="2600" dirty="0" smtClean="0"/>
              <a:t>is </a:t>
            </a:r>
            <a:r>
              <a:rPr lang="en-US" sz="2600" dirty="0" smtClean="0"/>
              <a:t>realized</a:t>
            </a:r>
            <a:r>
              <a:rPr lang="en-US" sz="2600" dirty="0" smtClean="0"/>
              <a:t> with </a:t>
            </a:r>
            <a:r>
              <a:rPr lang="en-US" sz="2600" dirty="0" smtClean="0"/>
              <a:t>intermediate sample extraction at 15, 20, and 25%.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9202400" y="13843000"/>
            <a:ext cx="7848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Three material </a:t>
            </a:r>
            <a:r>
              <a:rPr lang="en-US" sz="2600" dirty="0" smtClean="0"/>
              <a:t>variants:</a:t>
            </a:r>
            <a:endParaRPr lang="en-US" sz="2600" dirty="0" smtClean="0"/>
          </a:p>
          <a:p>
            <a:pPr algn="just">
              <a:buFont typeface="Arial"/>
              <a:buChar char="•"/>
            </a:pPr>
            <a:r>
              <a:rPr lang="en-US" sz="2600" dirty="0" smtClean="0"/>
              <a:t> 5N-Al without </a:t>
            </a:r>
            <a:r>
              <a:rPr lang="en-US" sz="2600" dirty="0" smtClean="0"/>
              <a:t>cable; Al</a:t>
            </a:r>
            <a:r>
              <a:rPr lang="en-US" sz="2600" baseline="30000" dirty="0" smtClean="0"/>
              <a:t>-</a:t>
            </a:r>
            <a:endParaRPr lang="en-US" sz="2600" dirty="0" smtClean="0"/>
          </a:p>
          <a:p>
            <a:pPr algn="just">
              <a:buFont typeface="Arial"/>
              <a:buChar char="•"/>
            </a:pPr>
            <a:r>
              <a:rPr lang="en-US" sz="2600" dirty="0" smtClean="0"/>
              <a:t> Al-0.1wt%Ni without </a:t>
            </a:r>
            <a:r>
              <a:rPr lang="en-US" sz="2600" dirty="0" smtClean="0"/>
              <a:t>cable; Al-Ni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</a:t>
            </a:r>
            <a:endParaRPr lang="en-US" sz="2600" dirty="0" smtClean="0"/>
          </a:p>
          <a:p>
            <a:pPr algn="just">
              <a:buFont typeface="Arial"/>
              <a:buChar char="•"/>
            </a:pPr>
            <a:r>
              <a:rPr lang="en-US" sz="2600" dirty="0" smtClean="0"/>
              <a:t> Al-0.1wt%Ni with </a:t>
            </a:r>
            <a:r>
              <a:rPr lang="en-US" sz="2600" dirty="0" smtClean="0"/>
              <a:t>cable; Al-Ni</a:t>
            </a:r>
            <a:r>
              <a:rPr lang="en-US" sz="2600" baseline="30000" dirty="0" smtClean="0"/>
              <a:t>+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Tensile tests are performed at room temperature, on each material variant</a:t>
            </a:r>
            <a:r>
              <a:rPr lang="en-US" sz="2600" dirty="0" smtClean="0"/>
              <a:t> </a:t>
            </a:r>
            <a:r>
              <a:rPr lang="en-US" sz="2600" dirty="0" smtClean="0"/>
              <a:t>for</a:t>
            </a:r>
            <a:r>
              <a:rPr lang="en-US" sz="2600" dirty="0" smtClean="0"/>
              <a:t> </a:t>
            </a:r>
            <a:r>
              <a:rPr lang="en-US" sz="2600" dirty="0" smtClean="0"/>
              <a:t>each work hardened state.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2600" dirty="0" smtClean="0"/>
              <a:t>Transport characteristics are determined by RRR measurements, here defined as R</a:t>
            </a:r>
            <a:r>
              <a:rPr lang="en-US" sz="2600" baseline="-25000" dirty="0" smtClean="0"/>
              <a:t>293 K</a:t>
            </a:r>
            <a:r>
              <a:rPr lang="en-US" sz="2600" dirty="0" smtClean="0"/>
              <a:t>/R</a:t>
            </a:r>
            <a:r>
              <a:rPr lang="en-US" sz="2600" baseline="-25000" dirty="0" smtClean="0"/>
              <a:t>4.2 K</a:t>
            </a:r>
            <a:r>
              <a:rPr lang="en-US" sz="2600" dirty="0" smtClean="0"/>
              <a:t>.</a:t>
            </a:r>
            <a:endParaRPr lang="en-US" sz="2600" baseline="-25000" dirty="0" smtClean="0"/>
          </a:p>
          <a:p>
            <a:pPr algn="just"/>
            <a:endParaRPr lang="en-US" sz="1400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29108400" y="11938000"/>
            <a:ext cx="5562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600" b="1" dirty="0" err="1" smtClean="0"/>
              <a:t>Microstructural</a:t>
            </a:r>
            <a:r>
              <a:rPr lang="en-US" sz="2600" b="1" dirty="0" smtClean="0"/>
              <a:t> analysis:</a:t>
            </a:r>
          </a:p>
          <a:p>
            <a:pPr algn="just"/>
            <a:r>
              <a:rPr lang="en-US" sz="2600" dirty="0" smtClean="0"/>
              <a:t>Transverse plane, full cross-</a:t>
            </a:r>
            <a:r>
              <a:rPr lang="en-US" sz="2600" dirty="0" smtClean="0"/>
              <a:t>section</a:t>
            </a:r>
          </a:p>
          <a:p>
            <a:pPr algn="just"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600" b="1" dirty="0" smtClean="0"/>
              <a:t>RRR measurement:</a:t>
            </a:r>
          </a:p>
          <a:p>
            <a:pPr algn="just"/>
            <a:r>
              <a:rPr lang="en-US" sz="2600" dirty="0" smtClean="0"/>
              <a:t>2 </a:t>
            </a:r>
            <a:r>
              <a:rPr lang="en-US" sz="2600" dirty="0" err="1" smtClean="0"/>
              <a:t>x</a:t>
            </a:r>
            <a:r>
              <a:rPr lang="en-US" sz="2600" dirty="0" smtClean="0"/>
              <a:t> 2 </a:t>
            </a:r>
            <a:r>
              <a:rPr lang="en-US" sz="2600" dirty="0" err="1" smtClean="0"/>
              <a:t>x</a:t>
            </a:r>
            <a:r>
              <a:rPr lang="en-US" sz="2600" dirty="0" smtClean="0"/>
              <a:t> 110 </a:t>
            </a:r>
            <a:r>
              <a:rPr lang="en-US" sz="2600" dirty="0" smtClean="0"/>
              <a:t>mm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; </a:t>
            </a:r>
            <a:r>
              <a:rPr lang="en-US" sz="2600" dirty="0" smtClean="0"/>
              <a:t>voltage taps at 80 </a:t>
            </a:r>
            <a:r>
              <a:rPr lang="en-US" sz="2600" dirty="0" smtClean="0"/>
              <a:t>mm</a:t>
            </a:r>
          </a:p>
          <a:p>
            <a:pPr algn="just"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600" b="1" dirty="0" smtClean="0"/>
              <a:t>Tensile measurement:</a:t>
            </a:r>
            <a:endParaRPr lang="en-US" sz="2600" b="1" dirty="0" smtClean="0"/>
          </a:p>
          <a:p>
            <a:pPr algn="just"/>
            <a:r>
              <a:rPr lang="en-US" sz="2600" dirty="0" smtClean="0"/>
              <a:t>3 </a:t>
            </a:r>
            <a:r>
              <a:rPr lang="en-US" sz="2600" dirty="0" err="1" smtClean="0"/>
              <a:t>x</a:t>
            </a:r>
            <a:r>
              <a:rPr lang="en-US" sz="2600" dirty="0" smtClean="0"/>
              <a:t> </a:t>
            </a:r>
            <a:r>
              <a:rPr lang="en-US" sz="2600" dirty="0" smtClean="0"/>
              <a:t>3 mm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cross-section</a:t>
            </a:r>
          </a:p>
          <a:p>
            <a:pPr algn="just"/>
            <a:r>
              <a:rPr lang="en-US" sz="2600" dirty="0" smtClean="0"/>
              <a:t>25 </a:t>
            </a:r>
            <a:r>
              <a:rPr lang="en-US" sz="2600" dirty="0" smtClean="0"/>
              <a:t>mm calibrated </a:t>
            </a:r>
            <a:r>
              <a:rPr lang="en-US" sz="2600" dirty="0" smtClean="0"/>
              <a:t>length</a:t>
            </a:r>
            <a:endParaRPr lang="en-US" sz="2600" dirty="0" smtClean="0"/>
          </a:p>
        </p:txBody>
      </p:sp>
      <p:sp>
        <p:nvSpPr>
          <p:cNvPr id="91" name="TextBox 90"/>
          <p:cNvSpPr txBox="1"/>
          <p:nvPr/>
        </p:nvSpPr>
        <p:spPr>
          <a:xfrm>
            <a:off x="35661600" y="14887476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M</a:t>
            </a:r>
            <a:r>
              <a:rPr lang="en-US" sz="2600" dirty="0" smtClean="0"/>
              <a:t>icroscopy </a:t>
            </a:r>
            <a:r>
              <a:rPr lang="en-US" sz="2600" dirty="0" smtClean="0"/>
              <a:t>images show the microstructure of the 30% cold-</a:t>
            </a:r>
            <a:r>
              <a:rPr lang="en-US" sz="2600" dirty="0" smtClean="0"/>
              <a:t>worked, </a:t>
            </a:r>
            <a:r>
              <a:rPr lang="en-US" sz="2600" dirty="0" smtClean="0"/>
              <a:t>co-extruded material in the </a:t>
            </a:r>
            <a:r>
              <a:rPr lang="en-US" sz="2600" dirty="0" smtClean="0"/>
              <a:t>bulk section (</a:t>
            </a:r>
            <a:r>
              <a:rPr lang="en-US" sz="2600" dirty="0" smtClean="0"/>
              <a:t>left) and in the proximity of the cable (right). The difference in microstructure  increases with increasing cold-work.</a:t>
            </a:r>
          </a:p>
          <a:p>
            <a:pPr algn="just"/>
            <a:endParaRPr lang="en-US" sz="1400" dirty="0" smtClean="0"/>
          </a:p>
        </p:txBody>
      </p:sp>
      <p:sp>
        <p:nvSpPr>
          <p:cNvPr id="92" name="TextBox 91"/>
          <p:cNvSpPr txBox="1"/>
          <p:nvPr/>
        </p:nvSpPr>
        <p:spPr>
          <a:xfrm>
            <a:off x="35661600" y="17348200"/>
            <a:ext cx="1432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All measurements described are conducted on the bulk section of the extruded conductor, to ensure a predictive capacity for future larger size stabilized conductors.</a:t>
            </a:r>
          </a:p>
          <a:p>
            <a:endParaRPr lang="en-US" sz="2600" dirty="0"/>
          </a:p>
        </p:txBody>
      </p:sp>
      <p:sp>
        <p:nvSpPr>
          <p:cNvPr id="94" name="TextBox 93"/>
          <p:cNvSpPr txBox="1"/>
          <p:nvPr/>
        </p:nvSpPr>
        <p:spPr>
          <a:xfrm>
            <a:off x="3352800" y="27942738"/>
            <a:ext cx="9114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Tensile properties of the Al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conductor, the Al-Ni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conductor, and the Al-Ni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conductor</a:t>
            </a:r>
            <a:r>
              <a:rPr lang="en-US" sz="2600" dirty="0" smtClean="0"/>
              <a:t> </a:t>
            </a:r>
            <a:r>
              <a:rPr lang="en-US" sz="2600" dirty="0" smtClean="0"/>
              <a:t>for</a:t>
            </a:r>
            <a:r>
              <a:rPr lang="en-US" sz="2600" dirty="0" smtClean="0"/>
              <a:t> </a:t>
            </a:r>
            <a:r>
              <a:rPr lang="en-US" sz="2600" dirty="0" smtClean="0"/>
              <a:t>five different cold worked states. The legend holds for both subplots. </a:t>
            </a:r>
            <a:endParaRPr lang="en-US" sz="2600" dirty="0"/>
          </a:p>
        </p:txBody>
      </p:sp>
      <p:cxnSp>
        <p:nvCxnSpPr>
          <p:cNvPr id="97" name="Straight Connector 96"/>
          <p:cNvCxnSpPr/>
          <p:nvPr/>
        </p:nvCxnSpPr>
        <p:spPr>
          <a:xfrm rot="5400000">
            <a:off x="13398837" y="24471950"/>
            <a:ext cx="8915400" cy="1900"/>
          </a:xfrm>
          <a:prstGeom prst="line">
            <a:avLst/>
          </a:prstGeom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946600" y="27940000"/>
            <a:ext cx="7929909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600" dirty="0" smtClean="0"/>
              <a:t>Microstructure images of the 5N-Al extruded stabilizer (left) and Al-0.1wt%Ni extruded stabilizer (right) at various thickness reductions. </a:t>
            </a:r>
            <a:endParaRPr lang="en-US" sz="26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29340284" y="20396200"/>
            <a:ext cx="8629401" cy="7477200"/>
            <a:chOff x="24934287" y="20015200"/>
            <a:chExt cx="7214175" cy="7477200"/>
          </a:xfrm>
        </p:grpSpPr>
        <p:grpSp>
          <p:nvGrpSpPr>
            <p:cNvPr id="62" name="Group 61"/>
            <p:cNvGrpSpPr/>
            <p:nvPr/>
          </p:nvGrpSpPr>
          <p:grpSpPr>
            <a:xfrm>
              <a:off x="25519061" y="20015200"/>
              <a:ext cx="6629401" cy="7477200"/>
              <a:chOff x="24909461" y="20396200"/>
              <a:chExt cx="6629401" cy="7477200"/>
            </a:xfrm>
          </p:grpSpPr>
          <p:pic>
            <p:nvPicPr>
              <p:cNvPr id="55" name="Picture 54" descr="alni-11_30_50x_p1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262262" y="25425400"/>
                <a:ext cx="3269706" cy="2448000"/>
              </a:xfrm>
              <a:prstGeom prst="rect">
                <a:avLst/>
              </a:prstGeom>
            </p:spPr>
          </p:pic>
          <p:pic>
            <p:nvPicPr>
              <p:cNvPr id="56" name="Picture 55" descr="alni-11_20_50xp4n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62262" y="22910800"/>
                <a:ext cx="3269706" cy="2448000"/>
              </a:xfrm>
              <a:prstGeom prst="rect">
                <a:avLst/>
              </a:prstGeom>
            </p:spPr>
          </p:pic>
          <p:pic>
            <p:nvPicPr>
              <p:cNvPr id="57" name="Picture 56" descr="alni-11_0_50x_p6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69155" y="20396200"/>
                <a:ext cx="3269707" cy="2448000"/>
              </a:xfrm>
              <a:prstGeom prst="rect">
                <a:avLst/>
              </a:prstGeom>
            </p:spPr>
          </p:pic>
          <p:pic>
            <p:nvPicPr>
              <p:cNvPr id="58" name="Picture 57" descr="al-3cw30_50x_p5.jp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16355" y="25415800"/>
                <a:ext cx="3269707" cy="2448000"/>
              </a:xfrm>
              <a:prstGeom prst="rect">
                <a:avLst/>
              </a:prstGeom>
            </p:spPr>
          </p:pic>
          <p:pic>
            <p:nvPicPr>
              <p:cNvPr id="59" name="Picture 58" descr="al-3cw20_50x_p8n2.jp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909461" y="22910800"/>
                <a:ext cx="3269706" cy="2448000"/>
              </a:xfrm>
              <a:prstGeom prst="rect">
                <a:avLst/>
              </a:prstGeom>
            </p:spPr>
          </p:pic>
          <p:pic>
            <p:nvPicPr>
              <p:cNvPr id="60" name="Picture 59" descr="al-3cw0_50x_p1.jp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09462" y="20396200"/>
                <a:ext cx="3269706" cy="2448000"/>
              </a:xfrm>
              <a:prstGeom prst="rect">
                <a:avLst/>
              </a:prstGeom>
            </p:spPr>
          </p:pic>
        </p:grpSp>
        <p:sp>
          <p:nvSpPr>
            <p:cNvPr id="102" name="TextBox 101"/>
            <p:cNvSpPr txBox="1"/>
            <p:nvPr/>
          </p:nvSpPr>
          <p:spPr>
            <a:xfrm>
              <a:off x="24934287" y="25044400"/>
              <a:ext cx="488872" cy="2438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600" dirty="0" smtClean="0"/>
                <a:t>30% CW</a:t>
              </a:r>
              <a:endParaRPr lang="en-US" sz="26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4934287" y="22529800"/>
              <a:ext cx="488872" cy="2438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600" dirty="0" smtClean="0"/>
                <a:t>20% CW</a:t>
              </a:r>
              <a:endParaRPr lang="en-US" sz="26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4934287" y="20015200"/>
              <a:ext cx="488872" cy="2438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600" dirty="0" smtClean="0"/>
                <a:t>0% CW</a:t>
              </a:r>
              <a:endParaRPr lang="en-US" sz="2600" dirty="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7889200" y="5537200"/>
            <a:ext cx="22174199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 algn="just">
              <a:buFont typeface="Wingdings" charset="2"/>
              <a:buChar char="v"/>
            </a:pPr>
            <a:r>
              <a:rPr lang="en-US" sz="3200" dirty="0" smtClean="0"/>
              <a:t>A successful new co-extrusion of a record size, 57 </a:t>
            </a:r>
            <a:r>
              <a:rPr lang="en-US" sz="3200" dirty="0" err="1" smtClean="0"/>
              <a:t>x</a:t>
            </a:r>
            <a:r>
              <a:rPr lang="en-US" sz="3200" dirty="0" smtClean="0"/>
              <a:t> 12 mm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Al-0.1wt%Ni stabilized superconductor has been realized.</a:t>
            </a:r>
          </a:p>
          <a:p>
            <a:pPr marL="540000" indent="-540000" algn="just">
              <a:buFont typeface="Wingdings" charset="2"/>
              <a:buChar char="v"/>
            </a:pPr>
            <a:endParaRPr lang="en-US" sz="1200" dirty="0" smtClean="0"/>
          </a:p>
          <a:p>
            <a:pPr marL="540000" indent="-540000" algn="just">
              <a:buFont typeface="Wingdings" charset="2"/>
              <a:buChar char="v"/>
            </a:pPr>
            <a:r>
              <a:rPr lang="en-US" sz="3200" dirty="0" smtClean="0"/>
              <a:t>The Al-Ni alloy extruded with Rutherford cable exhibited in the highest cold worked state of 30% an R</a:t>
            </a:r>
            <a:r>
              <a:rPr lang="en-US" sz="3200" baseline="-25000" dirty="0" smtClean="0"/>
              <a:t>p0.2</a:t>
            </a:r>
            <a:r>
              <a:rPr lang="en-US" sz="3200" dirty="0" smtClean="0"/>
              <a:t> of </a:t>
            </a:r>
            <a:r>
              <a:rPr lang="en-US" sz="3200" dirty="0" smtClean="0"/>
              <a:t>58 </a:t>
            </a:r>
            <a:r>
              <a:rPr lang="en-US" sz="3200" dirty="0" smtClean="0"/>
              <a:t>and RRR of 673, which will result in an R</a:t>
            </a:r>
            <a:r>
              <a:rPr lang="en-US" sz="3200" baseline="-25000" dirty="0" smtClean="0"/>
              <a:t>p0.2 </a:t>
            </a:r>
            <a:r>
              <a:rPr lang="en-US" sz="3200" dirty="0" smtClean="0"/>
              <a:t>of 87 </a:t>
            </a:r>
            <a:r>
              <a:rPr lang="en-US" sz="3200" dirty="0" err="1" smtClean="0"/>
              <a:t>MPa</a:t>
            </a:r>
            <a:r>
              <a:rPr lang="en-US" sz="3200" dirty="0" smtClean="0"/>
              <a:t> at 4.2 K</a:t>
            </a:r>
            <a:r>
              <a:rPr lang="en-US" sz="3200" dirty="0" smtClean="0"/>
              <a:t>.</a:t>
            </a:r>
          </a:p>
          <a:p>
            <a:pPr marL="540000" indent="-540000" algn="just">
              <a:buFont typeface="Wingdings" charset="2"/>
              <a:buChar char="v"/>
            </a:pPr>
            <a:endParaRPr lang="en-US" sz="1200" dirty="0" smtClean="0"/>
          </a:p>
          <a:p>
            <a:pPr marL="540000" indent="-540000" algn="just">
              <a:buFont typeface="Wingdings" charset="2"/>
              <a:buChar char="v"/>
            </a:pPr>
            <a:r>
              <a:rPr lang="en-US" sz="3200" smtClean="0"/>
              <a:t>A </a:t>
            </a:r>
            <a:r>
              <a:rPr lang="en-US" sz="3200" smtClean="0"/>
              <a:t>new, </a:t>
            </a:r>
            <a:r>
              <a:rPr lang="en-US" sz="3200" dirty="0" smtClean="0"/>
              <a:t>60 </a:t>
            </a:r>
            <a:r>
              <a:rPr lang="en-US" sz="3200" dirty="0" smtClean="0"/>
              <a:t>kA at 5 T class conductor</a:t>
            </a:r>
            <a:r>
              <a:rPr lang="en-US" sz="3200" dirty="0" smtClean="0"/>
              <a:t> </a:t>
            </a:r>
            <a:r>
              <a:rPr lang="en-US" sz="3200" dirty="0" smtClean="0"/>
              <a:t>has been realized, exhibiting in the </a:t>
            </a:r>
            <a:r>
              <a:rPr lang="en-US" sz="3200" dirty="0" smtClean="0"/>
              <a:t>as-</a:t>
            </a:r>
            <a:r>
              <a:rPr lang="en-US" sz="3200" dirty="0" smtClean="0"/>
              <a:t>drawn </a:t>
            </a:r>
            <a:r>
              <a:rPr lang="en-US" sz="3200" dirty="0" smtClean="0"/>
              <a:t>state, 30% cold-worked, a cross-sectional area of 8.5 </a:t>
            </a:r>
            <a:r>
              <a:rPr lang="en-US" sz="3200" dirty="0" err="1" smtClean="0"/>
              <a:t>x</a:t>
            </a:r>
            <a:r>
              <a:rPr lang="en-US" sz="3200" dirty="0" smtClean="0"/>
              <a:t> 61.5 mm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and a yield strength of 87 </a:t>
            </a:r>
            <a:r>
              <a:rPr lang="en-US" sz="3200" dirty="0" err="1" smtClean="0"/>
              <a:t>MPa</a:t>
            </a:r>
            <a:r>
              <a:rPr lang="en-US" sz="3200" dirty="0" smtClean="0"/>
              <a:t> at operating temperature. </a:t>
            </a:r>
            <a:r>
              <a:rPr lang="en-US" sz="3200" dirty="0" smtClean="0"/>
              <a:t> </a:t>
            </a:r>
          </a:p>
          <a:p>
            <a:pPr marL="540000" indent="-540000" algn="just"/>
            <a:endParaRPr lang="en-US" sz="1200" dirty="0" smtClean="0"/>
          </a:p>
          <a:p>
            <a:pPr marL="540000" indent="-540000" algn="just">
              <a:buFont typeface="Wingdings" charset="2"/>
              <a:buChar char="v"/>
            </a:pPr>
            <a:r>
              <a:rPr lang="en-US" sz="3200" dirty="0" smtClean="0"/>
              <a:t>The values are slightly </a:t>
            </a:r>
            <a:r>
              <a:rPr lang="en-US" sz="3200" dirty="0" smtClean="0"/>
              <a:t>lower</a:t>
            </a:r>
            <a:r>
              <a:rPr lang="en-US" sz="3200" dirty="0" smtClean="0"/>
              <a:t> than </a:t>
            </a:r>
            <a:r>
              <a:rPr lang="en-US" sz="3200" dirty="0" smtClean="0"/>
              <a:t>the gross of measurements conducted on Al-0.1wt%Ni extruded in smaller cross-sections in the development of the ATLAS and CMS solenoid conductor. </a:t>
            </a:r>
          </a:p>
          <a:p>
            <a:pPr marL="540000" indent="-540000" algn="just">
              <a:buFont typeface="Wingdings" charset="2"/>
              <a:buChar char="v"/>
            </a:pPr>
            <a:endParaRPr lang="en-US" sz="1200" dirty="0" smtClean="0"/>
          </a:p>
          <a:p>
            <a:pPr marL="540000" indent="-540000" algn="just">
              <a:buFont typeface="Wingdings" charset="2"/>
              <a:buChar char="v"/>
            </a:pPr>
            <a:r>
              <a:rPr lang="en-US" sz="3200" dirty="0" smtClean="0"/>
              <a:t>A cautious conclusion to be further verified is that increased cross-section extrusions result in decreased work hardening effects.</a:t>
            </a:r>
            <a:endParaRPr lang="en-US" sz="3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175434" y="8813801"/>
            <a:ext cx="2825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 algn="just">
              <a:buFont typeface="Wingdings" charset="2"/>
              <a:buChar char="v"/>
            </a:pPr>
            <a:r>
              <a:rPr lang="en-US" sz="3000" dirty="0" smtClean="0"/>
              <a:t>New co</a:t>
            </a:r>
            <a:r>
              <a:rPr lang="en-US" sz="3000" dirty="0" smtClean="0"/>
              <a:t>-extrusion of a 40-strand superconducting cable with a precipitation type Al-0.1wt%Ni alloy, to a record cross-section size of 57 </a:t>
            </a:r>
            <a:r>
              <a:rPr lang="en-US" sz="3000" dirty="0" err="1" smtClean="0"/>
              <a:t>x</a:t>
            </a:r>
            <a:r>
              <a:rPr lang="en-US" sz="3000" dirty="0" smtClean="0"/>
              <a:t> 12 mm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.</a:t>
            </a:r>
          </a:p>
          <a:p>
            <a:pPr marL="540000" indent="-540000" algn="just">
              <a:buFont typeface="Wingdings" charset="2"/>
              <a:buChar char="v"/>
            </a:pPr>
            <a:endParaRPr lang="en-US" sz="1200" dirty="0" smtClean="0"/>
          </a:p>
          <a:p>
            <a:pPr marL="540000" indent="-540000" algn="just">
              <a:buFont typeface="Wingdings" charset="2"/>
              <a:buChar char="v"/>
            </a:pPr>
            <a:r>
              <a:rPr lang="en-US" sz="3000" dirty="0" smtClean="0"/>
              <a:t>Conductor work-hardening up to 30%, and subsequent mechanical, electrical and optical characterization.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069470" y="19903757"/>
            <a:ext cx="3919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5N-Al</a:t>
            </a:r>
            <a:endParaRPr lang="en-US" sz="2600" dirty="0"/>
          </a:p>
        </p:txBody>
      </p:sp>
      <p:sp>
        <p:nvSpPr>
          <p:cNvPr id="76" name="TextBox 75"/>
          <p:cNvSpPr txBox="1"/>
          <p:nvPr/>
        </p:nvSpPr>
        <p:spPr>
          <a:xfrm>
            <a:off x="34079999" y="19903757"/>
            <a:ext cx="3919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Al-0.1%Ni</a:t>
            </a:r>
            <a:endParaRPr lang="en-US" sz="2600" dirty="0"/>
          </a:p>
        </p:txBody>
      </p:sp>
      <p:pic>
        <p:nvPicPr>
          <p:cNvPr id="96" name="Picture 95" descr="ScaleUp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2595800" y="11861800"/>
            <a:ext cx="7459163" cy="5456736"/>
          </a:xfrm>
          <a:prstGeom prst="rect">
            <a:avLst/>
          </a:prstGeom>
        </p:spPr>
      </p:pic>
      <p:pic>
        <p:nvPicPr>
          <p:cNvPr id="98" name="Picture 97" descr="IMG_0806-1"/>
          <p:cNvPicPr>
            <a:picLocks noChangeAspect="1" noChangeArrowheads="1"/>
          </p:cNvPicPr>
          <p:nvPr/>
        </p:nvPicPr>
        <p:blipFill>
          <a:blip r:embed="rId16"/>
          <a:srcRect l="6643"/>
          <a:stretch>
            <a:fillRect/>
          </a:stretch>
        </p:blipFill>
        <p:spPr bwMode="auto">
          <a:xfrm>
            <a:off x="14554200" y="11938000"/>
            <a:ext cx="4283529" cy="6172200"/>
          </a:xfrm>
          <a:prstGeom prst="rect">
            <a:avLst/>
          </a:prstGeom>
          <a:noFill/>
        </p:spPr>
      </p:pic>
      <p:pic>
        <p:nvPicPr>
          <p:cNvPr id="112" name="Picture 111" descr="ExtrPres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rcRect l="18386" t="19653" r="15695" b="23768"/>
              <a:stretch>
                <a:fillRect/>
              </a:stretch>
            </p:blipFill>
          </mc:Choice>
          <mc:Fallback>
            <p:blipFill>
              <a:blip r:embed="rId18"/>
              <a:srcRect l="18386" t="19653" r="15695" b="23768"/>
              <a:stretch>
                <a:fillRect/>
              </a:stretch>
            </p:blipFill>
          </mc:Fallback>
        </mc:AlternateContent>
        <p:spPr>
          <a:xfrm>
            <a:off x="8001000" y="11938000"/>
            <a:ext cx="5511338" cy="6186196"/>
          </a:xfrm>
          <a:prstGeom prst="rect">
            <a:avLst/>
          </a:prstGeom>
        </p:spPr>
      </p:pic>
      <p:pic>
        <p:nvPicPr>
          <p:cNvPr id="113" name="Picture 112" descr="RRR-Y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18459916" y="19634200"/>
            <a:ext cx="9886484" cy="73152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790621" y="19100800"/>
            <a:ext cx="15221779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Mechanical and Resistivity Characteristics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129032" y="26949400"/>
            <a:ext cx="1066436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600" dirty="0" smtClean="0"/>
              <a:t>RRR in relation to 0.2% yield strength for the various different extruded</a:t>
            </a:r>
            <a:r>
              <a:rPr lang="en-US" sz="2600" dirty="0" smtClean="0"/>
              <a:t> material variants </a:t>
            </a:r>
            <a:r>
              <a:rPr lang="en-US" sz="2600" dirty="0" smtClean="0"/>
              <a:t>at the various cold worked states. 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2600" dirty="0" smtClean="0"/>
              <a:t>Increasing the </a:t>
            </a:r>
            <a:r>
              <a:rPr lang="en-US" sz="2600" dirty="0" smtClean="0"/>
              <a:t>0.2% yield strength with use of work hardening has a less detrimental effect on the RRR of the Al-Ni alloy as it does on the RRR of the high purity Al.</a:t>
            </a:r>
            <a:endParaRPr lang="en-US" sz="2600" dirty="0"/>
          </a:p>
        </p:txBody>
      </p:sp>
      <p:pic>
        <p:nvPicPr>
          <p:cNvPr id="114" name="Picture 113" descr="UTS-YS-CWn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2749227" y="20091401"/>
            <a:ext cx="10509573" cy="7772400"/>
          </a:xfrm>
          <a:prstGeom prst="rect">
            <a:avLst/>
          </a:prstGeom>
        </p:spPr>
      </p:pic>
      <p:pic>
        <p:nvPicPr>
          <p:cNvPr id="116" name="Picture 115" descr="GS-CW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38776633" y="19634200"/>
            <a:ext cx="10677167" cy="781327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2439328" y="19100800"/>
            <a:ext cx="15221779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in Microstructure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8862001" y="27330400"/>
            <a:ext cx="105155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/>
              <a:t>Grain size as function of work hardened state for the three extruded </a:t>
            </a:r>
            <a:r>
              <a:rPr lang="en-US" sz="2600" dirty="0" smtClean="0"/>
              <a:t>material variants. </a:t>
            </a:r>
            <a:r>
              <a:rPr lang="en-US" sz="2600" dirty="0" smtClean="0"/>
              <a:t>Grain sizes show to decrease with work hardening extent.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2600" dirty="0" smtClean="0"/>
              <a:t>Notice the close to </a:t>
            </a:r>
            <a:r>
              <a:rPr lang="en-US" sz="2600" dirty="0" err="1" smtClean="0"/>
              <a:t>equi</a:t>
            </a:r>
            <a:r>
              <a:rPr lang="en-US" sz="2600" dirty="0" smtClean="0"/>
              <a:t>-axed grains in the 0% CW case and the slightly compressed grains in the case where thickness reduction has taken place.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030200" y="20091400"/>
            <a:ext cx="4283974" cy="609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/>
              <a:t>0.2% Yield strength, R</a:t>
            </a:r>
            <a:r>
              <a:rPr lang="en-US" sz="2600" baseline="-25000" dirty="0" smtClean="0"/>
              <a:t>p0.2</a:t>
            </a:r>
            <a:r>
              <a:rPr lang="en-US" sz="2600" dirty="0" smtClean="0"/>
              <a:t>, increases in an almost linear manner with thickness reduction due to cold work. 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Notice the slightly lower mechanical properties of the Al-Ni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alloy with respect to the alloy without cable for higher work hardened states. 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This difference may indicate an effect of the Rutherford cable on the work hardening process.</a:t>
            </a:r>
            <a:endParaRPr lang="en-US" sz="2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1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995</Words>
  <Application>Microsoft Macintosh PowerPoint</Application>
  <PresentationFormat>Custom</PresentationFormat>
  <Paragraphs>71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Langeslag</dc:creator>
  <cp:lastModifiedBy>Stefanie Langeslag</cp:lastModifiedBy>
  <cp:revision>64</cp:revision>
  <cp:lastPrinted>2012-10-02T14:54:34Z</cp:lastPrinted>
  <dcterms:created xsi:type="dcterms:W3CDTF">2012-10-03T07:45:06Z</dcterms:created>
  <dcterms:modified xsi:type="dcterms:W3CDTF">2012-10-03T13:16:18Z</dcterms:modified>
</cp:coreProperties>
</file>